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7"/>
  </p:notesMasterIdLst>
  <p:sldIdLst>
    <p:sldId id="298" r:id="rId2"/>
    <p:sldId id="315" r:id="rId3"/>
    <p:sldId id="281" r:id="rId4"/>
    <p:sldId id="274" r:id="rId5"/>
    <p:sldId id="275" r:id="rId6"/>
    <p:sldId id="304" r:id="rId7"/>
    <p:sldId id="276" r:id="rId8"/>
    <p:sldId id="294" r:id="rId9"/>
    <p:sldId id="303" r:id="rId10"/>
    <p:sldId id="301" r:id="rId11"/>
    <p:sldId id="302" r:id="rId12"/>
    <p:sldId id="296" r:id="rId13"/>
    <p:sldId id="277" r:id="rId14"/>
    <p:sldId id="256" r:id="rId15"/>
    <p:sldId id="257" r:id="rId16"/>
    <p:sldId id="258" r:id="rId17"/>
    <p:sldId id="305" r:id="rId18"/>
    <p:sldId id="306" r:id="rId19"/>
    <p:sldId id="260" r:id="rId20"/>
    <p:sldId id="261" r:id="rId21"/>
    <p:sldId id="309" r:id="rId22"/>
    <p:sldId id="262" r:id="rId23"/>
    <p:sldId id="307" r:id="rId24"/>
    <p:sldId id="308" r:id="rId25"/>
    <p:sldId id="314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A463A26-ED91-434E-A37C-D4E9364C2D41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FDCDCF-06A7-49EF-90BD-66B1A2EE5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C1BB0-3563-4A0C-ADBE-3E5E81902325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D4674-428B-426B-B10F-A47364D37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B07E0-08BD-429F-9FAE-BB87F23058B0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43BEF-DB19-4EF5-B690-87751CB2D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70039-BA42-417D-A2F1-2A5CA6C36AC4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1AEC2-56A9-43AB-B368-26F010AAB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D3CC4-B02F-485A-AA4F-4BA79B19AB68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83C19-3851-4144-B7FA-B6E0E18BE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AB6B7-A22B-4196-918F-3A7F6F9B5EC5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8B1D8-FB2F-4FB3-A8BF-EBA3E762A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85FFC-61E3-4BD8-863B-A49CC8D8A6D1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6977A-9487-4249-9BA4-D05C20CA9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38561-0B21-42FC-B7A9-9E99C14547F1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F6980-061F-4A7D-B1D2-F8C73EEC8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C4812-EFF0-48A6-A777-6161CD8DBD0A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E4E53-2132-497B-BE20-B3EC3CD5A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A9175-1199-4BFF-B072-A0E8EF6D67CA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87597-627E-44DF-BEE4-5CCA407B1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78E4B-6E64-44DC-BAEB-4D6AB5D40B2E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A215C-62D3-431F-B1B6-E5D51338A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396EA-89EA-48C2-85B3-0C8D43F4C96F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CBFB9-A3BC-4135-B311-6BBB50C59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A157E1-BD09-4B60-BDE3-C608995BA89B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821D70-20FD-4685-9D03-5FF41A0CB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87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7929618" cy="35004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bg1"/>
                </a:solidFill>
                <a:latin typeface="Comic Sans MS" pitchFamily="66" charset="0"/>
              </a:rPr>
              <a:t>Международный праздник -</a:t>
            </a:r>
            <a:r>
              <a:rPr lang="ru-RU" sz="6000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60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6000" dirty="0" smtClean="0">
                <a:solidFill>
                  <a:schemeClr val="bg1"/>
                </a:solidFill>
                <a:latin typeface="Comic Sans MS" pitchFamily="66" charset="0"/>
              </a:rPr>
              <a:t>День </a:t>
            </a:r>
            <a:br>
              <a:rPr lang="ru-RU" sz="60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6000" dirty="0" smtClean="0">
                <a:solidFill>
                  <a:schemeClr val="bg1"/>
                </a:solidFill>
                <a:latin typeface="Comic Sans MS" pitchFamily="66" charset="0"/>
              </a:rPr>
              <a:t>студента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3143250"/>
            <a:ext cx="2289175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572000"/>
            <a:ext cx="1785937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2714625" y="4500563"/>
            <a:ext cx="35718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Классный час в учебной группе 4 ТЭМ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18.11.2021г.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Классный руководитель (куратор)  Кузнецова И.М.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00063"/>
            <a:ext cx="4806950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2357438"/>
            <a:ext cx="4732337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0"/>
            <a:ext cx="3694112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57188"/>
            <a:ext cx="7786688" cy="633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85750"/>
            <a:ext cx="65341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2181225"/>
            <a:ext cx="65532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428625" y="4714875"/>
            <a:ext cx="85725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Студенчество всегда было самым активным и восприимчивым сектором общества. </a:t>
            </a:r>
            <a:endParaRPr lang="en-US" sz="2400" b="1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Студенческие выступления и акции протеста известны на протяжении всей истории его существования. 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85750"/>
            <a:ext cx="601027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785813" y="2214563"/>
            <a:ext cx="578643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Этот день был установлен в 1946 году на Всемирном конгрессе студентов, состоявшемся в Праге, в память чешских студентов-патриотов. </a:t>
            </a:r>
            <a:endParaRPr lang="en-US" sz="2400" b="1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Конечно, этот праздник ассоциируется с молодостью, романтикой и весельем, а вот история его, начавшаяся в Чехословакии во время второй мировой войны, связана с трагическими событиями.</a:t>
            </a:r>
          </a:p>
        </p:txBody>
      </p:sp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428625" y="357188"/>
            <a:ext cx="67421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Comic Sans MS" pitchFamily="66" charset="0"/>
              </a:rPr>
              <a:t>17 ноября – </a:t>
            </a:r>
          </a:p>
          <a:p>
            <a:r>
              <a:rPr lang="ru-RU" sz="3200" b="1">
                <a:solidFill>
                  <a:schemeClr val="bg1"/>
                </a:solidFill>
                <a:latin typeface="Comic Sans MS" pitchFamily="66" charset="0"/>
              </a:rPr>
              <a:t>Международный день студентов</a:t>
            </a: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4214813"/>
            <a:ext cx="18256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642938" y="571500"/>
            <a:ext cx="792956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28 октября 1939 года в оккупированной Чехословакии пражские студенты и преподаватели вышли на демонстрацию, чтобы отметить годовщину образования государства. Однако фашисты разогнали собрание. </a:t>
            </a:r>
          </a:p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Во время потасовки был застрелен студент медицинского факультета Ян Оплетал. В день его похорон на улицы вышли сотни людей. Итогом импровизированной акции протеста стал арест десятков демонстрантов. А ранним утром 17 ноября оккупанты окружили общежития и арестовали более тысячи студентов. Все они были переправлены в концентрационный лагерь  Заксенхаузен. </a:t>
            </a:r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Девятерых студентов  эсэсовцы казнили в тюремных стенах в пражском районе Рузине.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571500" y="285750"/>
            <a:ext cx="83581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Спустя два года в Лондоне прошла Международная встреча студентов, боровшихся против фашизма, на которой было решено в честь погибших ежегодно отмечать эту дату – 17 ноября - как День студента.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000250"/>
            <a:ext cx="67024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0" y="1428736"/>
            <a:ext cx="8858280" cy="14700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54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Comic Sans MS" pitchFamily="66" charset="0"/>
              </a:rPr>
              <a:t>из истории </a:t>
            </a:r>
            <a:br>
              <a:rPr lang="ru-RU" sz="54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Comic Sans MS" pitchFamily="66" charset="0"/>
              </a:rPr>
              <a:t>Российского студенчества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14375" y="3714750"/>
            <a:ext cx="8215313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Зарождение высшего образования в нашей стране восходит к эпохе Петра I. Первый в Российской империи научно-учебный центр, по его замыслу должен был включать Университет и Академию. В указе императора от 28 января 1724 года сказано: «требуются грамотные люди, которые гуманиора отчасти знают и некоторое малое искусство философии и математики имеют».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М.В. Ломоносов (1711-1765)</a:t>
            </a:r>
          </a:p>
        </p:txBody>
      </p:sp>
      <p:pic>
        <p:nvPicPr>
          <p:cNvPr id="19459" name="Picture 4" descr="9N06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2349500"/>
            <a:ext cx="1804988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1403350" y="1557338"/>
            <a:ext cx="1728788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ru-RU" b="1">
                <a:latin typeface="Times New Roman" pitchFamily="18" charset="0"/>
              </a:rPr>
              <a:t>Физика</a:t>
            </a:r>
          </a:p>
          <a:p>
            <a:pPr algn="ctr">
              <a:lnSpc>
                <a:spcPct val="75000"/>
              </a:lnSpc>
            </a:pPr>
            <a:r>
              <a:rPr lang="ru-RU" i="1">
                <a:latin typeface="Times New Roman" pitchFamily="18" charset="0"/>
              </a:rPr>
              <a:t>Закон</a:t>
            </a:r>
          </a:p>
          <a:p>
            <a:pPr algn="ctr">
              <a:lnSpc>
                <a:spcPct val="75000"/>
              </a:lnSpc>
            </a:pPr>
            <a:r>
              <a:rPr lang="ru-RU" i="1">
                <a:latin typeface="Times New Roman" pitchFamily="18" charset="0"/>
              </a:rPr>
              <a:t>сохранения</a:t>
            </a:r>
          </a:p>
          <a:p>
            <a:pPr algn="ctr">
              <a:lnSpc>
                <a:spcPct val="75000"/>
              </a:lnSpc>
            </a:pPr>
            <a:r>
              <a:rPr lang="ru-RU" i="1">
                <a:latin typeface="Times New Roman" pitchFamily="18" charset="0"/>
              </a:rPr>
              <a:t>материи и</a:t>
            </a:r>
          </a:p>
          <a:p>
            <a:pPr algn="ctr">
              <a:lnSpc>
                <a:spcPct val="75000"/>
              </a:lnSpc>
            </a:pPr>
            <a:r>
              <a:rPr lang="ru-RU" i="1">
                <a:latin typeface="Times New Roman" pitchFamily="18" charset="0"/>
              </a:rPr>
              <a:t>движения</a:t>
            </a:r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684213" y="3141663"/>
            <a:ext cx="215900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ru-RU" b="1">
                <a:latin typeface="Times New Roman" pitchFamily="18" charset="0"/>
              </a:rPr>
              <a:t>Химия</a:t>
            </a:r>
          </a:p>
          <a:p>
            <a:pPr algn="ctr">
              <a:lnSpc>
                <a:spcPct val="75000"/>
              </a:lnSpc>
            </a:pPr>
            <a:r>
              <a:rPr lang="ru-RU" i="1">
                <a:latin typeface="Times New Roman" pitchFamily="18" charset="0"/>
              </a:rPr>
              <a:t>Физическая химия</a:t>
            </a:r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1187450" y="4292600"/>
            <a:ext cx="1800225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ru-RU" b="1">
                <a:latin typeface="Times New Roman" pitchFamily="18" charset="0"/>
              </a:rPr>
              <a:t>Астрономия</a:t>
            </a:r>
          </a:p>
          <a:p>
            <a:pPr algn="ctr">
              <a:lnSpc>
                <a:spcPct val="75000"/>
              </a:lnSpc>
            </a:pPr>
            <a:r>
              <a:rPr lang="ru-RU" i="1">
                <a:latin typeface="Times New Roman" pitchFamily="18" charset="0"/>
              </a:rPr>
              <a:t>Атмосфера</a:t>
            </a:r>
          </a:p>
          <a:p>
            <a:pPr algn="ctr">
              <a:lnSpc>
                <a:spcPct val="75000"/>
              </a:lnSpc>
            </a:pPr>
            <a:r>
              <a:rPr lang="ru-RU" i="1">
                <a:latin typeface="Times New Roman" pitchFamily="18" charset="0"/>
              </a:rPr>
              <a:t>на Венере</a:t>
            </a:r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2268538" y="5373688"/>
            <a:ext cx="2736850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ru-RU" b="1">
                <a:latin typeface="Times New Roman" pitchFamily="18" charset="0"/>
              </a:rPr>
              <a:t>Литература</a:t>
            </a:r>
          </a:p>
          <a:p>
            <a:pPr algn="ctr">
              <a:lnSpc>
                <a:spcPct val="75000"/>
              </a:lnSpc>
            </a:pPr>
            <a:r>
              <a:rPr lang="ru-RU" i="1">
                <a:latin typeface="Times New Roman" pitchFamily="18" charset="0"/>
              </a:rPr>
              <a:t>Оды</a:t>
            </a:r>
          </a:p>
          <a:p>
            <a:pPr algn="ctr">
              <a:lnSpc>
                <a:spcPct val="75000"/>
              </a:lnSpc>
            </a:pPr>
            <a:r>
              <a:rPr lang="ru-RU" i="1">
                <a:latin typeface="Times New Roman" pitchFamily="18" charset="0"/>
              </a:rPr>
              <a:t>Новое стихосложение</a:t>
            </a:r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5580063" y="5013325"/>
            <a:ext cx="2232025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ru-RU" b="1">
                <a:latin typeface="Times New Roman" pitchFamily="18" charset="0"/>
              </a:rPr>
              <a:t>История</a:t>
            </a:r>
          </a:p>
          <a:p>
            <a:pPr algn="ctr">
              <a:lnSpc>
                <a:spcPct val="75000"/>
              </a:lnSpc>
            </a:pPr>
            <a:r>
              <a:rPr lang="ru-RU" i="1">
                <a:latin typeface="Times New Roman" pitchFamily="18" charset="0"/>
              </a:rPr>
              <a:t>Антинорманнская</a:t>
            </a:r>
          </a:p>
          <a:p>
            <a:pPr algn="ctr">
              <a:lnSpc>
                <a:spcPct val="75000"/>
              </a:lnSpc>
            </a:pPr>
            <a:r>
              <a:rPr lang="ru-RU" i="1">
                <a:latin typeface="Times New Roman" pitchFamily="18" charset="0"/>
              </a:rPr>
              <a:t>теория</a:t>
            </a:r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6156325" y="2708275"/>
            <a:ext cx="2232025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ru-RU" b="1">
                <a:latin typeface="Times New Roman" pitchFamily="18" charset="0"/>
              </a:rPr>
              <a:t>Изобразительное</a:t>
            </a:r>
          </a:p>
          <a:p>
            <a:pPr algn="ctr">
              <a:lnSpc>
                <a:spcPct val="75000"/>
              </a:lnSpc>
            </a:pPr>
            <a:r>
              <a:rPr lang="ru-RU" b="1">
                <a:latin typeface="Times New Roman" pitchFamily="18" charset="0"/>
              </a:rPr>
              <a:t>искусство</a:t>
            </a:r>
          </a:p>
          <a:p>
            <a:pPr algn="ctr">
              <a:lnSpc>
                <a:spcPct val="75000"/>
              </a:lnSpc>
            </a:pPr>
            <a:r>
              <a:rPr lang="ru-RU" i="1">
                <a:latin typeface="Times New Roman" pitchFamily="18" charset="0"/>
              </a:rPr>
              <a:t>Мозаика</a:t>
            </a:r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6084888" y="3789363"/>
            <a:ext cx="2232025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ru-RU" b="1">
                <a:latin typeface="Times New Roman" pitchFamily="18" charset="0"/>
              </a:rPr>
              <a:t>География</a:t>
            </a:r>
          </a:p>
          <a:p>
            <a:pPr algn="ctr">
              <a:lnSpc>
                <a:spcPct val="75000"/>
              </a:lnSpc>
            </a:pPr>
            <a:r>
              <a:rPr lang="ru-RU" i="1">
                <a:latin typeface="Times New Roman" pitchFamily="18" charset="0"/>
              </a:rPr>
              <a:t>Северный морской</a:t>
            </a:r>
          </a:p>
          <a:p>
            <a:pPr algn="ctr">
              <a:lnSpc>
                <a:spcPct val="75000"/>
              </a:lnSpc>
            </a:pPr>
            <a:r>
              <a:rPr lang="ru-RU" i="1">
                <a:latin typeface="Times New Roman" pitchFamily="18" charset="0"/>
              </a:rPr>
              <a:t>путь</a:t>
            </a:r>
          </a:p>
        </p:txBody>
      </p:sp>
      <p:sp>
        <p:nvSpPr>
          <p:cNvPr id="92173" name="AutoShape 13"/>
          <p:cNvSpPr>
            <a:spLocks noChangeArrowheads="1"/>
          </p:cNvSpPr>
          <p:nvPr/>
        </p:nvSpPr>
        <p:spPr bwMode="auto">
          <a:xfrm>
            <a:off x="3357563" y="1341438"/>
            <a:ext cx="5175250" cy="8731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Times New Roman" pitchFamily="18" charset="0"/>
              </a:rPr>
              <a:t>Московский университет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 animBg="1"/>
      <p:bldP spid="92167" grpId="0" animBg="1"/>
      <p:bldP spid="92168" grpId="0" animBg="1"/>
      <p:bldP spid="92169" grpId="0" animBg="1"/>
      <p:bldP spid="92170" grpId="0" animBg="1"/>
      <p:bldP spid="92171" grpId="0" animBg="1"/>
      <p:bldP spid="92172" grpId="0" animBg="1"/>
      <p:bldP spid="9217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285750" y="3143250"/>
            <a:ext cx="485775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В XVIII веке в Петербурге были созданы Академический университет, Горное училище и Медико-хирургическая академия, а в Москве «первый классический университет и Славяно-греко-латинская академия».</a:t>
            </a:r>
          </a:p>
        </p:txBody>
      </p:sp>
      <p:pic>
        <p:nvPicPr>
          <p:cNvPr id="20483" name="Picture 4" descr="9N06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28625"/>
            <a:ext cx="1804988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4357688" y="1357313"/>
            <a:ext cx="45720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>
                <a:solidFill>
                  <a:schemeClr val="bg1"/>
                </a:solidFill>
                <a:latin typeface="Times New Roman" pitchFamily="18" charset="0"/>
              </a:rPr>
              <a:t>Основание Московского университета (1755 г.)</a:t>
            </a:r>
          </a:p>
        </p:txBody>
      </p:sp>
      <p:pic>
        <p:nvPicPr>
          <p:cNvPr id="6" name="Picture 5" descr="84f5dc3b970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4000500"/>
            <a:ext cx="3786187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Цель:</a:t>
            </a:r>
            <a:r>
              <a:rPr lang="ru-RU" b="1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ознакомление обучающихся с традициями празднования Международного дня студентов, историей праздника; воспитание внимательного и уважительного отношения к </a:t>
            </a:r>
            <a:r>
              <a:rPr lang="ru-RU" dirty="0" err="1" smtClean="0">
                <a:solidFill>
                  <a:schemeClr val="bg1"/>
                </a:solidFill>
              </a:rPr>
              <a:t>одногруппникам</a:t>
            </a:r>
            <a:r>
              <a:rPr lang="ru-RU" dirty="0" smtClean="0">
                <a:solidFill>
                  <a:schemeClr val="bg1"/>
                </a:solidFill>
              </a:rPr>
              <a:t>, 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умение работать в команде; развитие речи, мышления, </a:t>
            </a:r>
            <a:r>
              <a:rPr lang="ru-RU" dirty="0" smtClean="0">
                <a:solidFill>
                  <a:schemeClr val="bg1"/>
                </a:solidFill>
              </a:rPr>
              <a:t>воображения </a:t>
            </a:r>
            <a:r>
              <a:rPr lang="ru-RU" dirty="0" smtClean="0">
                <a:solidFill>
                  <a:schemeClr val="bg1"/>
                </a:solidFill>
              </a:rPr>
              <a:t>студентов; формирование личности способной к творческой деятельности.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3500438" y="285750"/>
            <a:ext cx="5214937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Учеба и повседневная жизнь студента регламентировались уставом, а  нарушения правил наказывались денежными штрафами, переодеванием в крестьянскую одежду или лишением права носить шпагу. За особые заслуги лучшие студенты досрочно получали воинские звания. В то же время появились и первые стипендиаты: в Академическом университете таковых в  списке значилось  23 человека, а в МГУ - 30. Стипендии хватало на питание, покупку одежды и книг, а также найма частного жилья. 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32175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57188"/>
            <a:ext cx="304800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5500688" y="500063"/>
            <a:ext cx="3357562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Срок обучения составлял тогда 3-4 года. Популярностью пользовались практически все учебные заведения. Уже к концу XVIII века в Российской империи функционировало 12 вузов: в Санкт- Петербурге - 7, в Москве - 3, в Казани и Киеве - по одному.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642938"/>
            <a:ext cx="2714625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428625" y="428625"/>
            <a:ext cx="6286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Резкое увеличение численности студентов и повышение престижа образования пришлось на период с 1897 по 1908 годы. А, начиная с 1914 года, возросло число студентов технических учебных заведений.</a:t>
            </a:r>
          </a:p>
        </p:txBody>
      </p:sp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1857375" y="3143250"/>
            <a:ext cx="55721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Кто в основном являлся учащимися Академий, Университетов и техникумов? В том же 1914 году абсолютное большинство студентов - выходцы из мещан (35,2%), из крестьян (22%) и дворян (9,8%). Немаловажен и тот факт, что для девушек из любых семей путь в университет был закрыт.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4127500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14313"/>
            <a:ext cx="3786187" cy="57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1714500"/>
            <a:ext cx="311308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0"/>
            <a:ext cx="4071937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3050" y="285750"/>
            <a:ext cx="379095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13" y="1592263"/>
            <a:ext cx="3476625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24750">
            <a:off x="314608" y="1299919"/>
            <a:ext cx="7974555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 ДНЁМ СТУДЕНТА!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2714625"/>
            <a:ext cx="2700337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4"/>
          <p:cNvSpPr>
            <a:spLocks noChangeArrowheads="1"/>
          </p:cNvSpPr>
          <p:nvPr/>
        </p:nvSpPr>
        <p:spPr bwMode="auto">
          <a:xfrm>
            <a:off x="214313" y="1357313"/>
            <a:ext cx="4071937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Слово «студент» происходит от латинского studens — усердно работающий, занимающийся. Студент  обучается в высшем учебном заведении, посещает занятия: лекции, семинары, т.е.  это человек познающий и мыслящий. </a:t>
            </a:r>
          </a:p>
          <a:p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Студенчество  составляет элиту молодежи. Но было ли так всегда?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285750"/>
            <a:ext cx="2700337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071938"/>
            <a:ext cx="2143125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4"/>
          <p:cNvSpPr>
            <a:spLocks noChangeArrowheads="1"/>
          </p:cNvSpPr>
          <p:nvPr/>
        </p:nvSpPr>
        <p:spPr bwMode="auto">
          <a:xfrm>
            <a:off x="357188" y="142875"/>
            <a:ext cx="32861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Первые университеты возникли на рубеже XI-XII веков. </a:t>
            </a:r>
          </a:p>
          <a:p>
            <a:endParaRPr lang="ru-RU" sz="2400" b="1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Так Болонская высшая школа была открыта в 1088 году, Парижская – в 1150 г.</a:t>
            </a:r>
            <a:endParaRPr lang="en-US" sz="2400" b="1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В 1500 году в Европе уже существовало 65 университетов, в которых учились тысячи студентов.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215900"/>
            <a:ext cx="514350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500063" y="500063"/>
            <a:ext cx="757237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Надо заметить, что современное понятие «университет» сильно отличается от его первоначального понимания. </a:t>
            </a:r>
          </a:p>
          <a:p>
            <a:endParaRPr lang="ru-RU" sz="2400" b="1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Ученые мужи в качестве преподавателей вели бродячий образ жизни. </a:t>
            </a:r>
          </a:p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Они ходили в поисках учеников из одного города в другой, получая за свои лекции установленную ими же плату. </a:t>
            </a:r>
          </a:p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Иногда знатные и богатые горожане предоставляли самым именитым преподавателям помещения в своих домах, иногда учителям приходилось снимать у жителей комнату для проведения занятий, а иногда лекции вследствие бедности учителя и учеников проводились просто под открытым небом.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285750"/>
            <a:ext cx="7286625" cy="611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714375" y="500063"/>
            <a:ext cx="7858125" cy="57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Услышав, что в каком-то городе читает известный преподаватель, студенты со всех концов страны (а нередко и из-за границы) тянулись в одном направлении – чтобы послушать речи мудреца. </a:t>
            </a:r>
          </a:p>
          <a:p>
            <a:endParaRPr lang="ru-RU" sz="2400" b="1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Остаться в чужом городе и не иметь гражданства в те времена означало оказаться в бесправном положении. </a:t>
            </a:r>
          </a:p>
          <a:p>
            <a:endParaRPr lang="ru-RU" sz="2400" b="1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Чтобы защитить себя и иметь возможность хоть как-нибудь выжить, средневековые </a:t>
            </a:r>
            <a:r>
              <a:rPr lang="ru-RU" sz="2800" b="1">
                <a:solidFill>
                  <a:schemeClr val="bg1"/>
                </a:solidFill>
                <a:latin typeface="Times New Roman" pitchFamily="18" charset="0"/>
              </a:rPr>
              <a:t>студенты и учителя объединялись в корпорации (цеха), называемые </a:t>
            </a:r>
            <a:r>
              <a:rPr lang="ru-RU" sz="2800" b="1" u="sng">
                <a:solidFill>
                  <a:srgbClr val="A50021"/>
                </a:solidFill>
                <a:latin typeface="Times New Roman" pitchFamily="18" charset="0"/>
              </a:rPr>
              <a:t>Universitas magistorum et scolarium – «Корпорация учителей и учеников»,</a:t>
            </a:r>
            <a:r>
              <a:rPr lang="ru-RU" sz="2800" b="1" u="sng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u="sng">
                <a:solidFill>
                  <a:schemeClr val="bg1"/>
                </a:solidFill>
                <a:latin typeface="Times New Roman" pitchFamily="18" charset="0"/>
              </a:rPr>
              <a:t>или просто </a:t>
            </a:r>
            <a:r>
              <a:rPr lang="ru-RU" sz="2800" b="1">
                <a:solidFill>
                  <a:schemeClr val="bg1"/>
                </a:solidFill>
                <a:latin typeface="Times New Roman" pitchFamily="18" charset="0"/>
              </a:rPr>
              <a:t>– </a:t>
            </a:r>
            <a:r>
              <a:rPr lang="ru-RU" sz="4000" b="1">
                <a:solidFill>
                  <a:srgbClr val="C00000"/>
                </a:solidFill>
                <a:latin typeface="Times New Roman" pitchFamily="18" charset="0"/>
              </a:rPr>
              <a:t>университет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3214688" y="714375"/>
            <a:ext cx="564356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В университетах учились различные по возрасту, национальности и происхождению люди.</a:t>
            </a:r>
          </a:p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 Рядом с 12-летним мальчиком мог, например, сидеть взрослый мужчина. Таким был гуманист Рудольф Агрикола, поступивший в университет в 45 лет. </a:t>
            </a:r>
          </a:p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Языкового барьера не возникало, т.к. все студенты знали латынь. </a:t>
            </a:r>
          </a:p>
          <a:p>
            <a:endParaRPr lang="ru-RU" sz="2400" b="1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Одежда студентов и профессоров - длинная темная мантии и берет - напоминала об их духовном звании, ношение оружия запрещалось.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500063"/>
            <a:ext cx="3005137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3143250" y="474663"/>
            <a:ext cx="57150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Простолюдин, добивавшийся ученой степени, почитался в обществе больше, чем рыцарь, и причислялся вместе с верхами дворянства к «сильным мира сего». Некоторые трудности создавало то, что учиться зачастую приходилось вдали от дома. Студенты стремились получить образование в наиболее престижном университете, у самых знаменитых ученых, а это вынуждало их отправляться за многие мили от дома.</a:t>
            </a:r>
          </a:p>
          <a:p>
            <a:endParaRPr lang="ru-RU" sz="2000" b="1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Те же, кто хотел преуспеть во многих науках, меняли университеты (а значит. и города, и страны) по несколько раз, благо до конца XVII века образование везде велось на латыни. Подобные путешествия за знаниями называли «академическими пилигримками», а тех, кто пускался в них, — вагантами (просто бродягами).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85750"/>
            <a:ext cx="2552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4">
      <a:dk1>
        <a:sysClr val="windowText" lastClr="000000"/>
      </a:dk1>
      <a:lt1>
        <a:sysClr val="window" lastClr="FFFFFF"/>
      </a:lt1>
      <a:dk2>
        <a:srgbClr val="FDF0D7"/>
      </a:dk2>
      <a:lt2>
        <a:srgbClr val="FDF0D7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312</TotalTime>
  <Words>1017</Words>
  <PresentationFormat>Экран (4:3)</PresentationFormat>
  <Paragraphs>73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Международный праздник - День  студента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из истории  Российского студенчества</vt:lpstr>
      <vt:lpstr>М.В. Ломоносов (1711-1765)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37</cp:revision>
  <dcterms:modified xsi:type="dcterms:W3CDTF">2021-11-16T16:38:07Z</dcterms:modified>
</cp:coreProperties>
</file>